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7" r:id="rId5"/>
    <p:sldId id="259" r:id="rId6"/>
    <p:sldId id="260" r:id="rId7"/>
    <p:sldId id="261" r:id="rId8"/>
    <p:sldId id="262" r:id="rId9"/>
    <p:sldId id="268" r:id="rId10"/>
    <p:sldId id="263" r:id="rId11"/>
    <p:sldId id="270" r:id="rId12"/>
    <p:sldId id="271" r:id="rId13"/>
    <p:sldId id="265"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9534BA44-02D7-4067-B230-2E50E6788E5B}" type="datetimeFigureOut">
              <a:rPr lang="ru-RU" smtClean="0"/>
              <a:t>16.01.2023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8520FF-D2D7-4FE1-8A81-21E3285C7AEB}" type="slidenum">
              <a:rPr lang="ru-RU" smtClean="0"/>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34BA44-02D7-4067-B230-2E50E6788E5B}" type="datetimeFigureOut">
              <a:rPr lang="ru-RU" smtClean="0"/>
              <a:t>16.01.2023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8520FF-D2D7-4FE1-8A81-21E3285C7AE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34BA44-02D7-4067-B230-2E50E6788E5B}" type="datetimeFigureOut">
              <a:rPr lang="ru-RU" smtClean="0"/>
              <a:t>16.01.2023</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FE8520FF-D2D7-4FE1-8A81-21E3285C7AE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34BA44-02D7-4067-B230-2E50E6788E5B}" type="datetimeFigureOut">
              <a:rPr lang="ru-RU" smtClean="0"/>
              <a:t>16.01.2023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8520FF-D2D7-4FE1-8A81-21E3285C7AE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534BA44-02D7-4067-B230-2E50E6788E5B}" type="datetimeFigureOut">
              <a:rPr lang="ru-RU" smtClean="0"/>
              <a:t>16.01.2023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8520FF-D2D7-4FE1-8A81-21E3285C7AEB}"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534BA44-02D7-4067-B230-2E50E6788E5B}" type="datetimeFigureOut">
              <a:rPr lang="ru-RU" smtClean="0"/>
              <a:t>16.01.2023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E8520FF-D2D7-4FE1-8A81-21E3285C7AE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534BA44-02D7-4067-B230-2E50E6788E5B}" type="datetimeFigureOut">
              <a:rPr lang="ru-RU" smtClean="0"/>
              <a:t>16.01.2023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E8520FF-D2D7-4FE1-8A81-21E3285C7AE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534BA44-02D7-4067-B230-2E50E6788E5B}" type="datetimeFigureOut">
              <a:rPr lang="ru-RU" smtClean="0"/>
              <a:t>16.01.2023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E8520FF-D2D7-4FE1-8A81-21E3285C7AE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34BA44-02D7-4067-B230-2E50E6788E5B}" type="datetimeFigureOut">
              <a:rPr lang="ru-RU" smtClean="0"/>
              <a:t>16.01.2023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E8520FF-D2D7-4FE1-8A81-21E3285C7AE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534BA44-02D7-4067-B230-2E50E6788E5B}" type="datetimeFigureOut">
              <a:rPr lang="ru-RU" smtClean="0"/>
              <a:t>16.01.2023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E8520FF-D2D7-4FE1-8A81-21E3285C7AEB}" type="slidenum">
              <a:rPr lang="ru-RU" smtClean="0"/>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9534BA44-02D7-4067-B230-2E50E6788E5B}" type="datetimeFigureOut">
              <a:rPr lang="ru-RU" smtClean="0"/>
              <a:t>16.01.2023</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FE8520FF-D2D7-4FE1-8A81-21E3285C7AEB}"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534BA44-02D7-4067-B230-2E50E6788E5B}" type="datetimeFigureOut">
              <a:rPr lang="ru-RU" smtClean="0"/>
              <a:t>16.01.2023</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E8520FF-D2D7-4FE1-8A81-21E3285C7AE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2.jpeg"/><Relationship Id="rId7" Type="http://schemas.openxmlformats.org/officeDocument/2006/relationships/image" Target="../media/image12.jpeg"/><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11.jpeg"/><Relationship Id="rId10" Type="http://schemas.openxmlformats.org/officeDocument/2006/relationships/image" Target="../media/image7.png"/><Relationship Id="rId4" Type="http://schemas.openxmlformats.org/officeDocument/2006/relationships/image" Target="../media/image10.jpeg"/><Relationship Id="rId9"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4.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49670" y="4221088"/>
            <a:ext cx="8077200" cy="793232"/>
          </a:xfrm>
        </p:spPr>
        <p:txBody>
          <a:bodyPr/>
          <a:lstStyle/>
          <a:p>
            <a:pPr algn="ctr"/>
            <a:r>
              <a:rPr lang="ru-RU" dirty="0" smtClean="0">
                <a:latin typeface="Times New Roman" panose="02020603050405020304" pitchFamily="18" charset="0"/>
                <a:cs typeface="Times New Roman" panose="02020603050405020304" pitchFamily="18" charset="0"/>
              </a:rPr>
              <a:t>Герои «Молодой Гвардии»</a:t>
            </a:r>
            <a:endParaRPr lang="ru-RU" dirty="0">
              <a:latin typeface="Times New Roman" panose="02020603050405020304" pitchFamily="18" charset="0"/>
              <a:cs typeface="Times New Roman" panose="02020603050405020304" pitchFamily="18" charset="0"/>
            </a:endParaRPr>
          </a:p>
        </p:txBody>
      </p:sp>
      <p:pic>
        <p:nvPicPr>
          <p:cNvPr id="4" name="Рисунок 3" descr="Олег_Кошевой.jpg"/>
          <p:cNvPicPr>
            <a:picLocks noChangeAspect="1"/>
          </p:cNvPicPr>
          <p:nvPr/>
        </p:nvPicPr>
        <p:blipFill>
          <a:blip r:embed="rId2"/>
          <a:stretch>
            <a:fillRect/>
          </a:stretch>
        </p:blipFill>
        <p:spPr>
          <a:xfrm>
            <a:off x="357158" y="857232"/>
            <a:ext cx="1714500" cy="2505075"/>
          </a:xfrm>
          <a:prstGeom prst="rect">
            <a:avLst/>
          </a:prstGeom>
          <a:ln w="88900" cap="sq" cmpd="thickThin">
            <a:solidFill>
              <a:srgbClr val="000000"/>
            </a:solidFill>
            <a:prstDash val="solid"/>
            <a:miter lim="800000"/>
          </a:ln>
          <a:effectLst>
            <a:innerShdw blurRad="76200">
              <a:srgbClr val="000000"/>
            </a:innerShdw>
          </a:effectLst>
        </p:spPr>
      </p:pic>
      <p:pic>
        <p:nvPicPr>
          <p:cNvPr id="5" name="Рисунок 4" descr="Любовь_Шевцова.jpg"/>
          <p:cNvPicPr>
            <a:picLocks noChangeAspect="1"/>
          </p:cNvPicPr>
          <p:nvPr/>
        </p:nvPicPr>
        <p:blipFill>
          <a:blip r:embed="rId3"/>
          <a:stretch>
            <a:fillRect/>
          </a:stretch>
        </p:blipFill>
        <p:spPr>
          <a:xfrm>
            <a:off x="2214546" y="285728"/>
            <a:ext cx="1571636" cy="2132935"/>
          </a:xfrm>
          <a:prstGeom prst="rect">
            <a:avLst/>
          </a:prstGeom>
          <a:ln w="88900" cap="sq" cmpd="thickThin">
            <a:solidFill>
              <a:srgbClr val="000000"/>
            </a:solidFill>
            <a:prstDash val="solid"/>
            <a:miter lim="800000"/>
          </a:ln>
          <a:effectLst>
            <a:innerShdw blurRad="76200">
              <a:srgbClr val="000000"/>
            </a:innerShdw>
          </a:effectLst>
        </p:spPr>
      </p:pic>
      <p:pic>
        <p:nvPicPr>
          <p:cNvPr id="6" name="Рисунок 5" descr="Иван_Земнухов.jpg"/>
          <p:cNvPicPr>
            <a:picLocks noChangeAspect="1"/>
          </p:cNvPicPr>
          <p:nvPr/>
        </p:nvPicPr>
        <p:blipFill>
          <a:blip r:embed="rId4"/>
          <a:stretch>
            <a:fillRect/>
          </a:stretch>
        </p:blipFill>
        <p:spPr>
          <a:xfrm>
            <a:off x="3929058" y="857232"/>
            <a:ext cx="1604773" cy="2357454"/>
          </a:xfrm>
          <a:prstGeom prst="rect">
            <a:avLst/>
          </a:prstGeom>
          <a:ln w="88900" cap="sq" cmpd="thickThin">
            <a:solidFill>
              <a:srgbClr val="000000"/>
            </a:solidFill>
            <a:prstDash val="solid"/>
            <a:miter lim="800000"/>
          </a:ln>
          <a:effectLst>
            <a:innerShdw blurRad="76200">
              <a:srgbClr val="000000"/>
            </a:innerShdw>
          </a:effectLst>
        </p:spPr>
      </p:pic>
      <p:pic>
        <p:nvPicPr>
          <p:cNvPr id="8" name="Рисунок 7" descr="Тюленин_Сергей_Гаврилович.jpeg"/>
          <p:cNvPicPr>
            <a:picLocks noChangeAspect="1"/>
          </p:cNvPicPr>
          <p:nvPr/>
        </p:nvPicPr>
        <p:blipFill>
          <a:blip r:embed="rId5"/>
          <a:stretch>
            <a:fillRect/>
          </a:stretch>
        </p:blipFill>
        <p:spPr>
          <a:xfrm>
            <a:off x="7500958" y="928669"/>
            <a:ext cx="1428760" cy="2148511"/>
          </a:xfrm>
          <a:prstGeom prst="rect">
            <a:avLst/>
          </a:prstGeom>
        </p:spPr>
      </p:pic>
      <p:pic>
        <p:nvPicPr>
          <p:cNvPr id="9" name="Рисунок 8" descr="ульяна.jpg"/>
          <p:cNvPicPr>
            <a:picLocks noChangeAspect="1"/>
          </p:cNvPicPr>
          <p:nvPr/>
        </p:nvPicPr>
        <p:blipFill>
          <a:blip r:embed="rId6"/>
          <a:stretch>
            <a:fillRect/>
          </a:stretch>
        </p:blipFill>
        <p:spPr>
          <a:xfrm>
            <a:off x="5715008" y="264543"/>
            <a:ext cx="1643074" cy="2130330"/>
          </a:xfrm>
          <a:prstGeom prst="rect">
            <a:avLst/>
          </a:prstGeom>
        </p:spPr>
      </p:pic>
      <p:pic>
        <p:nvPicPr>
          <p:cNvPr id="7" name="Рисунок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50806" y="5845245"/>
            <a:ext cx="576064" cy="88483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52400"/>
            <a:ext cx="8964488" cy="1704964"/>
          </a:xfrm>
        </p:spPr>
        <p:txBody>
          <a:bodyPr>
            <a:normAutofit fontScale="90000"/>
          </a:bodyPr>
          <a:lstStyle/>
          <a:p>
            <a:pPr algn="ctr"/>
            <a:r>
              <a:rPr lang="ru-RU" sz="2700" dirty="0" smtClean="0">
                <a:latin typeface="Times New Roman" panose="02020603050405020304" pitchFamily="18" charset="0"/>
                <a:cs typeface="Times New Roman" panose="02020603050405020304" pitchFamily="18" charset="0"/>
              </a:rPr>
              <a:t>Расправы в Краснодоне удалось избежать двенадцати молодогвардейцам.</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Лишь восемь членов «Молодой гвардии» пережили Великую Отечественную войну.</a:t>
            </a:r>
            <a:r>
              <a:rPr lang="ru-RU" dirty="0" smtClean="0"/>
              <a:t/>
            </a:r>
            <a:br>
              <a:rPr lang="ru-RU" dirty="0" smtClean="0"/>
            </a:br>
            <a:endParaRPr lang="ru-RU" dirty="0"/>
          </a:p>
        </p:txBody>
      </p:sp>
      <p:sp>
        <p:nvSpPr>
          <p:cNvPr id="3" name="Содержимое 2"/>
          <p:cNvSpPr>
            <a:spLocks noGrp="1"/>
          </p:cNvSpPr>
          <p:nvPr>
            <p:ph sz="half" idx="1"/>
          </p:nvPr>
        </p:nvSpPr>
        <p:spPr>
          <a:xfrm>
            <a:off x="0" y="1500174"/>
            <a:ext cx="4643438" cy="5357826"/>
          </a:xfrm>
        </p:spPr>
        <p:txBody>
          <a:bodyPr>
            <a:noAutofit/>
          </a:bodyPr>
          <a:lstStyle/>
          <a:p>
            <a:pPr marL="274638" indent="-155575"/>
            <a:r>
              <a:rPr lang="ru-RU" sz="1800" dirty="0" smtClean="0">
                <a:latin typeface="Times New Roman" panose="02020603050405020304" pitchFamily="18" charset="0"/>
                <a:cs typeface="Times New Roman" panose="02020603050405020304" pitchFamily="18" charset="0"/>
              </a:rPr>
              <a:t>Сейчас нередко можно услышать, что молодогвардейцы не сделали ничего особенного. Ну расклеивали листовки, собирали оружие, жгли и заражали зерно, предназначенное оккупантам.</a:t>
            </a:r>
          </a:p>
          <a:p>
            <a:pPr marL="182563" indent="-182563"/>
            <a:r>
              <a:rPr lang="ru-RU" sz="1800" dirty="0" smtClean="0">
                <a:latin typeface="Times New Roman" panose="02020603050405020304" pitchFamily="18" charset="0"/>
                <a:cs typeface="Times New Roman" panose="02020603050405020304" pitchFamily="18" charset="0"/>
              </a:rPr>
              <a:t>Нужно помнить, что всё, буквально все эти мальчики и девочки совершали на грани жизни и смерти. Легко ли идти по улице, когда чуть ли не на каждом доме и заборе расклеены предупреждения, что за </a:t>
            </a:r>
            <a:r>
              <a:rPr lang="ru-RU" sz="1800" dirty="0" err="1" smtClean="0">
                <a:latin typeface="Times New Roman" panose="02020603050405020304" pitchFamily="18" charset="0"/>
                <a:cs typeface="Times New Roman" panose="02020603050405020304" pitchFamily="18" charset="0"/>
              </a:rPr>
              <a:t>несдачу</a:t>
            </a:r>
            <a:r>
              <a:rPr lang="ru-RU" sz="1800" dirty="0" smtClean="0">
                <a:latin typeface="Times New Roman" panose="02020603050405020304" pitchFamily="18" charset="0"/>
                <a:cs typeface="Times New Roman" panose="02020603050405020304" pitchFamily="18" charset="0"/>
              </a:rPr>
              <a:t> оружия — расстрел. А на дне сумки, под картошкой, лежат две гранаты, и надо с независимым видом идти мимо нескольких десятков полицейских, и каждый может остановить.</a:t>
            </a:r>
          </a:p>
          <a:p>
            <a:pPr marL="182563" indent="-182563">
              <a:tabLst>
                <a:tab pos="92075" algn="l"/>
              </a:tabLst>
            </a:pPr>
            <a:r>
              <a:rPr lang="ru-RU" sz="1800" dirty="0" smtClean="0">
                <a:latin typeface="Times New Roman" panose="02020603050405020304" pitchFamily="18" charset="0"/>
                <a:cs typeface="Times New Roman" panose="02020603050405020304" pitchFamily="18" charset="0"/>
              </a:rPr>
              <a:t>Ночью освобождали военнопленных, перерезали телефонные провода, нападали на немецкие автомашины, отбили у фашистов стадо скота в 500 голов.  </a:t>
            </a:r>
            <a:r>
              <a:rPr lang="ru-RU" sz="1800" dirty="0" smtClean="0"/>
              <a:t/>
            </a:r>
            <a:br>
              <a:rPr lang="ru-RU" sz="1800" dirty="0" smtClean="0"/>
            </a:br>
            <a:r>
              <a:rPr lang="ru-RU" sz="1800" dirty="0" smtClean="0"/>
              <a:t/>
            </a:r>
            <a:br>
              <a:rPr lang="ru-RU" sz="1800" dirty="0" smtClean="0"/>
            </a:br>
            <a:r>
              <a:rPr lang="ru-RU" sz="1800" dirty="0" smtClean="0"/>
              <a:t> </a:t>
            </a:r>
            <a:endParaRPr lang="ru-RU" sz="1800" dirty="0"/>
          </a:p>
        </p:txBody>
      </p:sp>
      <p:sp>
        <p:nvSpPr>
          <p:cNvPr id="4" name="Содержимое 3"/>
          <p:cNvSpPr>
            <a:spLocks noGrp="1"/>
          </p:cNvSpPr>
          <p:nvPr>
            <p:ph sz="half" idx="2"/>
          </p:nvPr>
        </p:nvSpPr>
        <p:spPr>
          <a:xfrm>
            <a:off x="4429124" y="1500174"/>
            <a:ext cx="4714876" cy="5357826"/>
          </a:xfrm>
        </p:spPr>
        <p:txBody>
          <a:bodyPr>
            <a:normAutofit fontScale="25000" lnSpcReduction="20000"/>
          </a:bodyPr>
          <a:lstStyle/>
          <a:p>
            <a:pPr>
              <a:lnSpc>
                <a:spcPct val="120000"/>
              </a:lnSpc>
            </a:pPr>
            <a:r>
              <a:rPr lang="ru-RU" sz="7200" dirty="0" smtClean="0">
                <a:latin typeface="Times New Roman" panose="02020603050405020304" pitchFamily="18" charset="0"/>
                <a:cs typeface="Times New Roman" panose="02020603050405020304" pitchFamily="18" charset="0"/>
              </a:rPr>
              <a:t>А разве не страшно ночью красться мимо немецкого патруля, зная, что за появление на улице после шести вечера грозит расстрел? Но ведь большинство дел совершалось именно по ночам. Ночью сожгли немецкую Биржу труда — и две с половиной тысячи краснодонцев были избавлены от немецкой каторги.</a:t>
            </a:r>
          </a:p>
          <a:p>
            <a:pPr>
              <a:lnSpc>
                <a:spcPct val="120000"/>
              </a:lnSpc>
            </a:pPr>
            <a:r>
              <a:rPr lang="ru-RU" sz="7200" dirty="0" smtClean="0">
                <a:latin typeface="Times New Roman" panose="02020603050405020304" pitchFamily="18" charset="0"/>
                <a:cs typeface="Times New Roman" panose="02020603050405020304" pitchFamily="18" charset="0"/>
              </a:rPr>
              <a:t>Даже листовки расклеивали в основном ночью, хотя бывало, что приходилось это проделывать и днем. Сначала листовки писали вручную, потом их стали печатать в самими же организованной типографии. Всего молодогвардейцы выпустили около 30 отдельных листовок общим тиражом почти пять тысяч экземпляров — из них краснодонцы узнавали свежие сводки </a:t>
            </a:r>
            <a:r>
              <a:rPr lang="ru-RU" sz="7200" dirty="0" err="1" smtClean="0">
                <a:latin typeface="Times New Roman" panose="02020603050405020304" pitchFamily="18" charset="0"/>
                <a:cs typeface="Times New Roman" panose="02020603050405020304" pitchFamily="18" charset="0"/>
              </a:rPr>
              <a:t>Совинформбюро</a:t>
            </a:r>
            <a:r>
              <a:rPr lang="ru-RU" sz="7200" dirty="0" smtClean="0">
                <a:latin typeface="Times New Roman" panose="02020603050405020304" pitchFamily="18" charset="0"/>
                <a:cs typeface="Times New Roman" panose="02020603050405020304" pitchFamily="18" charset="0"/>
              </a:rPr>
              <a:t>.</a:t>
            </a:r>
            <a:r>
              <a:rPr lang="ru-RU" sz="4500" dirty="0" smtClean="0"/>
              <a:t/>
            </a:r>
            <a:br>
              <a:rPr lang="ru-RU" sz="4500" dirty="0" smtClean="0"/>
            </a:br>
            <a:r>
              <a:rPr lang="ru-RU" sz="4500" dirty="0" smtClean="0"/>
              <a:t/>
            </a:r>
            <a:br>
              <a:rPr lang="ru-RU" sz="4500" dirty="0" smtClean="0"/>
            </a:br>
            <a:r>
              <a:rPr lang="ru-RU" sz="4500" dirty="0" smtClean="0"/>
              <a:t> </a:t>
            </a:r>
            <a:r>
              <a:rPr lang="ru-RU" dirty="0" smtClean="0"/>
              <a:t/>
            </a:r>
            <a:br>
              <a:rPr lang="ru-RU" dirty="0" smtClean="0"/>
            </a:br>
            <a:r>
              <a:rPr lang="ru-RU" dirty="0" smtClean="0"/>
              <a:t> </a:t>
            </a:r>
            <a:br>
              <a:rPr lang="ru-RU" dirty="0" smtClean="0"/>
            </a:br>
            <a:r>
              <a:rPr lang="ru-RU" dirty="0" smtClean="0"/>
              <a:t> </a:t>
            </a: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8424" y="152400"/>
            <a:ext cx="576064" cy="8848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fade">
                                      <p:cBhvr>
                                        <p:cTn id="28" dur="1000"/>
                                        <p:tgtEl>
                                          <p:spTgt spid="4">
                                            <p:txEl>
                                              <p:pRg st="0" end="0"/>
                                            </p:txEl>
                                          </p:spTgt>
                                        </p:tgtEl>
                                      </p:cBhvr>
                                    </p:animEffect>
                                    <p:anim calcmode="lin" valueType="num">
                                      <p:cBhvr>
                                        <p:cTn id="2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fade">
                                      <p:cBhvr>
                                        <p:cTn id="35" dur="1000"/>
                                        <p:tgtEl>
                                          <p:spTgt spid="4">
                                            <p:txEl>
                                              <p:pRg st="1" end="1"/>
                                            </p:txEl>
                                          </p:spTgt>
                                        </p:tgtEl>
                                      </p:cBhvr>
                                    </p:animEffect>
                                    <p:anim calcmode="lin" valueType="num">
                                      <p:cBhvr>
                                        <p:cTn id="3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latin typeface="Times New Roman" panose="02020603050405020304" pitchFamily="18" charset="0"/>
                <a:cs typeface="Times New Roman" panose="02020603050405020304" pitchFamily="18" charset="0"/>
              </a:rPr>
              <a:t>Страшные пытки молодогвардейцев</a:t>
            </a:r>
            <a:endParaRPr lang="ru-RU"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1"/>
          </p:nvPr>
        </p:nvSpPr>
        <p:spPr>
          <a:xfrm>
            <a:off x="0" y="1500174"/>
            <a:ext cx="4714876" cy="5357826"/>
          </a:xfrm>
        </p:spPr>
        <p:txBody>
          <a:bodyPr>
            <a:noAutofit/>
          </a:bodyPr>
          <a:lstStyle/>
          <a:p>
            <a:r>
              <a:rPr lang="ru-RU" sz="2000" dirty="0" smtClean="0">
                <a:latin typeface="Times New Roman" panose="02020603050405020304" pitchFamily="18" charset="0"/>
                <a:cs typeface="Times New Roman" panose="02020603050405020304" pitchFamily="18" charset="0"/>
              </a:rPr>
              <a:t>Четыре камеры городской полиции были забиты до отказа. Всех ребят страшно пытали. Кабинет начальника полиции </a:t>
            </a:r>
            <a:r>
              <a:rPr lang="ru-RU" sz="2000" dirty="0" err="1" smtClean="0">
                <a:latin typeface="Times New Roman" panose="02020603050405020304" pitchFamily="18" charset="0"/>
                <a:cs typeface="Times New Roman" panose="02020603050405020304" pitchFamily="18" charset="0"/>
              </a:rPr>
              <a:t>Соликовского</a:t>
            </a:r>
            <a:r>
              <a:rPr lang="ru-RU" sz="2000" dirty="0" smtClean="0">
                <a:latin typeface="Times New Roman" panose="02020603050405020304" pitchFamily="18" charset="0"/>
                <a:cs typeface="Times New Roman" panose="02020603050405020304" pitchFamily="18" charset="0"/>
              </a:rPr>
              <a:t> больше походил на бойню — так он был забрызган кровью. Чтобы во дворе не слышали криков истязаемых, изверги заводили патефон и включали его на полную громкость.</a:t>
            </a:r>
          </a:p>
          <a:p>
            <a:r>
              <a:rPr lang="ru-RU" sz="2000" dirty="0" smtClean="0">
                <a:latin typeface="Times New Roman" panose="02020603050405020304" pitchFamily="18" charset="0"/>
                <a:cs typeface="Times New Roman" panose="02020603050405020304" pitchFamily="18" charset="0"/>
              </a:rPr>
              <a:t>Подпольщиков подвешивали за шею к оконной раме, имитируя казнь через повешение, и за ноги, к потолочному крюку. И били, били, били — палками и проволочными плетьми с гайками на конце. </a:t>
            </a:r>
          </a:p>
          <a:p>
            <a:pPr>
              <a:buNone/>
            </a:pPr>
            <a:r>
              <a:rPr lang="ru-RU" sz="2000" dirty="0" smtClean="0"/>
              <a:t/>
            </a:r>
            <a:br>
              <a:rPr lang="ru-RU" sz="2000" dirty="0" smtClean="0"/>
            </a:br>
            <a:r>
              <a:rPr lang="ru-RU" sz="2000" dirty="0" smtClean="0"/>
              <a:t/>
            </a:r>
            <a:br>
              <a:rPr lang="ru-RU" sz="2000" dirty="0" smtClean="0"/>
            </a:br>
            <a:r>
              <a:rPr lang="ru-RU" sz="2000" dirty="0" smtClean="0"/>
              <a:t> </a:t>
            </a:r>
            <a:endParaRPr lang="ru-RU" sz="2000" dirty="0"/>
          </a:p>
        </p:txBody>
      </p:sp>
      <p:sp>
        <p:nvSpPr>
          <p:cNvPr id="4" name="Содержимое 3"/>
          <p:cNvSpPr>
            <a:spLocks noGrp="1"/>
          </p:cNvSpPr>
          <p:nvPr>
            <p:ph sz="half" idx="2"/>
          </p:nvPr>
        </p:nvSpPr>
        <p:spPr/>
        <p:txBody>
          <a:bodyPr>
            <a:normAutofit/>
          </a:bodyPr>
          <a:lstStyle/>
          <a:p>
            <a:r>
              <a:rPr lang="ru-RU" sz="2000" dirty="0" smtClean="0">
                <a:latin typeface="Times New Roman" panose="02020603050405020304" pitchFamily="18" charset="0"/>
                <a:cs typeface="Times New Roman" panose="02020603050405020304" pitchFamily="18" charset="0"/>
              </a:rPr>
              <a:t>Девчонок вешали за косы, и волосы не выдерживали, обрывались. Молодогвардейцам давили дверью пальцы рук, загоняли под ногти сапожные иглы, сажали на раскаленную плиту, вырезали звезды на груди и спине. Им ломали кости, выбивали и выжигали глаза, отрубали руки и ноги.</a:t>
            </a:r>
            <a:endParaRPr lang="ru-RU" sz="2000"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8768" y="124567"/>
            <a:ext cx="576064" cy="8848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95536" y="620688"/>
            <a:ext cx="8229600" cy="969296"/>
          </a:xfrm>
        </p:spPr>
        <p:txBody>
          <a:bodyPr>
            <a:noAutofit/>
          </a:bodyPr>
          <a:lstStyle/>
          <a:p>
            <a:pPr algn="ctr"/>
            <a:r>
              <a:rPr lang="ru-RU" sz="4800" dirty="0" smtClean="0">
                <a:latin typeface="Times New Roman" panose="02020603050405020304" pitchFamily="18" charset="0"/>
                <a:cs typeface="Times New Roman" panose="02020603050405020304" pitchFamily="18" charset="0"/>
              </a:rPr>
              <a:t>Награждённые</a:t>
            </a:r>
            <a:r>
              <a:rPr lang="ru-RU" sz="6000" dirty="0" smtClean="0"/>
              <a:t/>
            </a:r>
            <a:br>
              <a:rPr lang="ru-RU" sz="6000" dirty="0" smtClean="0"/>
            </a:br>
            <a:endParaRPr lang="ru-RU" sz="6000" dirty="0"/>
          </a:p>
        </p:txBody>
      </p:sp>
      <p:sp>
        <p:nvSpPr>
          <p:cNvPr id="3" name="Содержимое 2"/>
          <p:cNvSpPr>
            <a:spLocks noGrp="1"/>
          </p:cNvSpPr>
          <p:nvPr>
            <p:ph idx="1"/>
          </p:nvPr>
        </p:nvSpPr>
        <p:spPr>
          <a:xfrm>
            <a:off x="457200" y="1775191"/>
            <a:ext cx="8229600" cy="4868519"/>
          </a:xfrm>
        </p:spPr>
        <p:txBody>
          <a:bodyPr>
            <a:normAutofit fontScale="77500" lnSpcReduction="20000"/>
          </a:bodyPr>
          <a:lstStyle/>
          <a:p>
            <a:r>
              <a:rPr lang="ru-RU" dirty="0" smtClean="0">
                <a:latin typeface="Times New Roman" panose="02020603050405020304" pitchFamily="18" charset="0"/>
                <a:cs typeface="Times New Roman" panose="02020603050405020304" pitchFamily="18" charset="0"/>
              </a:rPr>
              <a:t>Указом Президиума Верховного Совета СССР от 13 сентября 1943 молодогвардейцам Ульяне Громовой, Ивану </a:t>
            </a:r>
            <a:r>
              <a:rPr lang="ru-RU" dirty="0" err="1" smtClean="0">
                <a:latin typeface="Times New Roman" panose="02020603050405020304" pitchFamily="18" charset="0"/>
                <a:cs typeface="Times New Roman" panose="02020603050405020304" pitchFamily="18" charset="0"/>
              </a:rPr>
              <a:t>Земнухову</a:t>
            </a:r>
            <a:r>
              <a:rPr lang="ru-RU" dirty="0" smtClean="0">
                <a:latin typeface="Times New Roman" panose="02020603050405020304" pitchFamily="18" charset="0"/>
                <a:cs typeface="Times New Roman" panose="02020603050405020304" pitchFamily="18" charset="0"/>
              </a:rPr>
              <a:t>, Олегу Кошевому, Сергею Тюленину, Любови Шевцовой было присвоено звание Героя Советского Союза. Впоследствии, 5 мая 1990 года, это звание было присвоено также командиру подпольной организации Ивану </a:t>
            </a:r>
            <a:r>
              <a:rPr lang="ru-RU" dirty="0" err="1" smtClean="0">
                <a:latin typeface="Times New Roman" panose="02020603050405020304" pitchFamily="18" charset="0"/>
                <a:cs typeface="Times New Roman" panose="02020603050405020304" pitchFamily="18" charset="0"/>
              </a:rPr>
              <a:t>Туркеничу</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3 участника «Молодой гвардии» награждены орденом Красного Знамени, 35 — орденом Отечественной войны 1-й степени, 6 — орденом Красной Звезды, 66 — медалью «Партизану Отечественной войны» 1-й степени.</a:t>
            </a:r>
          </a:p>
          <a:p>
            <a:r>
              <a:rPr lang="ru-RU" dirty="0" smtClean="0">
                <a:latin typeface="Times New Roman" panose="02020603050405020304" pitchFamily="18" charset="0"/>
                <a:cs typeface="Times New Roman" panose="02020603050405020304" pitchFamily="18" charset="0"/>
              </a:rPr>
              <a:t>Указом Президиума Верховного Совета СССР от 13 декабря 1960 года В. И. </a:t>
            </a:r>
            <a:r>
              <a:rPr lang="ru-RU" dirty="0" err="1" smtClean="0">
                <a:latin typeface="Times New Roman" panose="02020603050405020304" pitchFamily="18" charset="0"/>
                <a:cs typeface="Times New Roman" panose="02020603050405020304" pitchFamily="18" charset="0"/>
              </a:rPr>
              <a:t>Третьякевич</a:t>
            </a:r>
            <a:r>
              <a:rPr lang="ru-RU" dirty="0" smtClean="0">
                <a:latin typeface="Times New Roman" panose="02020603050405020304" pitchFamily="18" charset="0"/>
                <a:cs typeface="Times New Roman" panose="02020603050405020304" pitchFamily="18" charset="0"/>
              </a:rPr>
              <a:t> посмертно награждён орденом Отечественной войны I степени.</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8768" y="178271"/>
            <a:ext cx="576064" cy="88483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latin typeface="Times New Roman" panose="02020603050405020304" pitchFamily="18" charset="0"/>
                <a:cs typeface="Times New Roman" panose="02020603050405020304" pitchFamily="18" charset="0"/>
              </a:rPr>
              <a:t>О подвигах героев в литературе и кино</a:t>
            </a:r>
            <a:endParaRPr lang="ru-RU"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1"/>
          </p:nvPr>
        </p:nvSpPr>
        <p:spPr>
          <a:xfrm>
            <a:off x="457200" y="1773936"/>
            <a:ext cx="8363272" cy="4623816"/>
          </a:xfrm>
        </p:spPr>
        <p:txBody>
          <a:bodyPr>
            <a:noAutofit/>
          </a:bodyPr>
          <a:lstStyle/>
          <a:p>
            <a:r>
              <a:rPr lang="ru-RU" sz="2400" b="1" dirty="0" smtClean="0">
                <a:latin typeface="Times New Roman" panose="02020603050405020304" pitchFamily="18" charset="0"/>
                <a:cs typeface="Times New Roman" panose="02020603050405020304" pitchFamily="18" charset="0"/>
              </a:rPr>
              <a:t>Повесть «Это было в Краснодоне». </a:t>
            </a:r>
            <a:r>
              <a:rPr lang="ru-RU" sz="2400" dirty="0" smtClean="0">
                <a:latin typeface="Times New Roman" panose="02020603050405020304" pitchFamily="18" charset="0"/>
                <a:cs typeface="Times New Roman" panose="02020603050405020304" pitchFamily="18" charset="0"/>
              </a:rPr>
              <a:t>Написанная журналистом Кимом Костенко по материалам судебного следствия, повесть пролила свет на многие, долго остававшиеся неизвестными, обстоятельства трагической гибели отважных молодогвардейцев.</a:t>
            </a:r>
          </a:p>
          <a:p>
            <a:r>
              <a:rPr lang="ru-RU" sz="2400" b="1" dirty="0" smtClean="0">
                <a:latin typeface="Times New Roman" panose="02020603050405020304" pitchFamily="18" charset="0"/>
                <a:cs typeface="Times New Roman" panose="02020603050405020304" pitchFamily="18" charset="0"/>
              </a:rPr>
              <a:t>Повесть «Повесть о сыне». </a:t>
            </a:r>
            <a:r>
              <a:rPr lang="ru-RU" sz="2400" dirty="0" smtClean="0">
                <a:latin typeface="Times New Roman" panose="02020603050405020304" pitchFamily="18" charset="0"/>
                <a:cs typeface="Times New Roman" panose="02020603050405020304" pitchFamily="18" charset="0"/>
              </a:rPr>
              <a:t>Повесть об Олеге Кошевом и молодогвардейцах, написанная матерью Олега — Еленой Николаевной Кошевой.</a:t>
            </a:r>
          </a:p>
          <a:p>
            <a:r>
              <a:rPr lang="ru-RU" sz="2400" b="1" dirty="0">
                <a:latin typeface="Times New Roman" panose="02020603050405020304" pitchFamily="18" charset="0"/>
                <a:cs typeface="Times New Roman" panose="02020603050405020304" pitchFamily="18" charset="0"/>
              </a:rPr>
              <a:t>Роман «Молодая Гвардия» </a:t>
            </a:r>
            <a:r>
              <a:rPr lang="ru-RU" sz="2400" dirty="0" smtClean="0">
                <a:latin typeface="Times New Roman" panose="02020603050405020304" pitchFamily="18" charset="0"/>
                <a:cs typeface="Times New Roman" panose="02020603050405020304" pitchFamily="18" charset="0"/>
              </a:rPr>
              <a:t>Александра Фадеева</a:t>
            </a:r>
            <a:r>
              <a:rPr lang="ru-RU" sz="2400" dirty="0">
                <a:latin typeface="Times New Roman" panose="02020603050405020304" pitchFamily="18" charset="0"/>
                <a:cs typeface="Times New Roman" panose="02020603050405020304" pitchFamily="18" charset="0"/>
              </a:rPr>
              <a:t>. </a:t>
            </a:r>
          </a:p>
          <a:p>
            <a:r>
              <a:rPr lang="ru-RU" sz="2400" dirty="0">
                <a:latin typeface="Times New Roman" panose="02020603050405020304" pitchFamily="18" charset="0"/>
                <a:cs typeface="Times New Roman" panose="02020603050405020304" pitchFamily="18" charset="0"/>
              </a:rPr>
              <a:t>В Советском Союзе по роману Александра Фадеева был снят </a:t>
            </a:r>
            <a:r>
              <a:rPr lang="ru-RU" sz="2400" b="1" dirty="0">
                <a:latin typeface="Times New Roman" panose="02020603050405020304" pitchFamily="18" charset="0"/>
                <a:cs typeface="Times New Roman" panose="02020603050405020304" pitchFamily="18" charset="0"/>
              </a:rPr>
              <a:t>художественный фильм — «Молодая гвардия» </a:t>
            </a:r>
            <a:r>
              <a:rPr lang="ru-RU" sz="2400" dirty="0">
                <a:latin typeface="Times New Roman" panose="02020603050405020304" pitchFamily="18" charset="0"/>
                <a:cs typeface="Times New Roman" panose="02020603050405020304" pitchFamily="18" charset="0"/>
              </a:rPr>
              <a:t>(1948), режиссёр Сергей Герасимов.</a:t>
            </a:r>
          </a:p>
          <a:p>
            <a:endParaRPr lang="ru-RU" sz="2400" dirty="0" smtClean="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8768" y="152400"/>
            <a:ext cx="576064" cy="88483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775191"/>
            <a:ext cx="8291264" cy="4625609"/>
          </a:xfrm>
        </p:spPr>
        <p:txBody>
          <a:bodyPr>
            <a:normAutofit lnSpcReduction="10000"/>
          </a:bodyPr>
          <a:lstStyle/>
          <a:p>
            <a:pPr marL="118872" indent="0">
              <a:buNone/>
            </a:pPr>
            <a:r>
              <a:rPr lang="ru-RU" b="1" dirty="0" smtClean="0">
                <a:latin typeface="Times New Roman" panose="02020603050405020304" pitchFamily="18" charset="0"/>
                <a:cs typeface="Times New Roman" panose="02020603050405020304" pitchFamily="18" charset="0"/>
              </a:rPr>
              <a:t>	«Молодая гвардия»</a:t>
            </a:r>
            <a:r>
              <a:rPr lang="ru-RU" dirty="0" smtClean="0">
                <a:latin typeface="Times New Roman" panose="02020603050405020304" pitchFamily="18" charset="0"/>
                <a:cs typeface="Times New Roman" panose="02020603050405020304" pitchFamily="18" charset="0"/>
              </a:rPr>
              <a:t> — антифашистская комсомольская подпольная организация юношей и девушек, действовавшая в годы Великой Отечественной войны, в основном в городе Краснодоне</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Луганской (</a:t>
            </a:r>
            <a:r>
              <a:rPr lang="ru-RU" dirty="0" err="1" smtClean="0">
                <a:latin typeface="Times New Roman" panose="02020603050405020304" pitchFamily="18" charset="0"/>
                <a:cs typeface="Times New Roman" panose="02020603050405020304" pitchFamily="18" charset="0"/>
              </a:rPr>
              <a:t>Ворошиловградской</a:t>
            </a:r>
            <a:r>
              <a:rPr lang="ru-RU" dirty="0" smtClean="0">
                <a:latin typeface="Times New Roman" panose="02020603050405020304" pitchFamily="18" charset="0"/>
                <a:cs typeface="Times New Roman" panose="02020603050405020304" pitchFamily="18" charset="0"/>
              </a:rPr>
              <a:t>) области (Украинская ССР). </a:t>
            </a:r>
          </a:p>
          <a:p>
            <a:pPr marL="118872" indent="0">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Самому младшему участнику подполья было 14 лет.</a:t>
            </a: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8768" y="116632"/>
            <a:ext cx="576064" cy="88483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anose="02020603050405020304" pitchFamily="18" charset="0"/>
                <a:cs typeface="Times New Roman" panose="02020603050405020304" pitchFamily="18" charset="0"/>
              </a:rPr>
              <a:t>История создания организации</a:t>
            </a:r>
            <a:endParaRPr lang="ru-RU"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1"/>
          </p:nvPr>
        </p:nvSpPr>
        <p:spPr>
          <a:xfrm>
            <a:off x="0" y="1773936"/>
            <a:ext cx="4643438" cy="4726898"/>
          </a:xfrm>
        </p:spPr>
        <p:txBody>
          <a:bodyPr>
            <a:normAutofit fontScale="92500"/>
          </a:bodyPr>
          <a:lstStyle/>
          <a:p>
            <a:pPr marL="265113" indent="-146050">
              <a:tabLst>
                <a:tab pos="176213" algn="l"/>
              </a:tabLst>
            </a:pPr>
            <a:r>
              <a:rPr lang="ru-RU" dirty="0" smtClean="0"/>
              <a:t>  </a:t>
            </a:r>
            <a:r>
              <a:rPr lang="ru-RU" dirty="0" smtClean="0">
                <a:latin typeface="Times New Roman" panose="02020603050405020304" pitchFamily="18" charset="0"/>
                <a:cs typeface="Times New Roman" panose="02020603050405020304" pitchFamily="18" charset="0"/>
              </a:rPr>
              <a:t>Организация была создана вскоре после начала немецкой оккупации Краснодона (оккупация началась 20 июля 1942 года). «Молодая гвардия» насчитывала около 110 участников — юношей и девушек. Участников организации называют молодогвардейцы</a:t>
            </a:r>
            <a:endParaRPr lang="ru-RU" dirty="0">
              <a:latin typeface="Times New Roman" panose="02020603050405020304" pitchFamily="18" charset="0"/>
              <a:cs typeface="Times New Roman" panose="02020603050405020304" pitchFamily="18" charset="0"/>
            </a:endParaRPr>
          </a:p>
        </p:txBody>
      </p:sp>
      <p:pic>
        <p:nvPicPr>
          <p:cNvPr id="5" name="Содержимое 4" descr="200px-Молодая_гвардия_фильм_плакат.jpg"/>
          <p:cNvPicPr>
            <a:picLocks noGrp="1" noChangeAspect="1"/>
          </p:cNvPicPr>
          <p:nvPr>
            <p:ph sz="half" idx="2"/>
          </p:nvPr>
        </p:nvPicPr>
        <p:blipFill>
          <a:blip r:embed="rId2"/>
          <a:stretch>
            <a:fillRect/>
          </a:stretch>
        </p:blipFill>
        <p:spPr>
          <a:xfrm>
            <a:off x="4695401" y="2428868"/>
            <a:ext cx="4167217" cy="3500462"/>
          </a:xfr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8768" y="152400"/>
            <a:ext cx="576064" cy="88483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anose="02020603050405020304" pitchFamily="18" charset="0"/>
                <a:cs typeface="Times New Roman" panose="02020603050405020304" pitchFamily="18" charset="0"/>
              </a:rPr>
              <a:t>Кто они – молодогвардейцы?</a:t>
            </a:r>
            <a:endParaRPr lang="ru-RU"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1"/>
          </p:nvPr>
        </p:nvSpPr>
        <p:spPr>
          <a:xfrm>
            <a:off x="0" y="1500174"/>
            <a:ext cx="4495800" cy="5357826"/>
          </a:xfrm>
        </p:spPr>
        <p:txBody>
          <a:bodyPr>
            <a:normAutofit fontScale="62500" lnSpcReduction="20000"/>
          </a:bodyPr>
          <a:lstStyle/>
          <a:p>
            <a:pPr marL="274638" indent="-155575"/>
            <a:r>
              <a:rPr lang="ru-RU" dirty="0" smtClean="0">
                <a:latin typeface="Times New Roman" panose="02020603050405020304" pitchFamily="18" charset="0"/>
                <a:cs typeface="Times New Roman" panose="02020603050405020304" pitchFamily="18" charset="0"/>
              </a:rPr>
              <a:t>Самому младшему было четырнадцать лет, а пятидесяти пяти из них никогда не исполнилось девятнадцати. Самые обыкновенные, ничем не отличавшиеся от таких же юношей и девушек нашей страны, ребята дружили и ссорились, учились и влюблялись, бегали на танцы и гоняли голубей. Они занимались в школьных кружках, спортивных секциях, играли на струнных музыкальных инструментах, писали стихи, многие хорошо рисовали.</a:t>
            </a:r>
          </a:p>
          <a:p>
            <a:pPr marL="274638" indent="-155575">
              <a:buNone/>
            </a:pPr>
            <a:endParaRPr lang="ru-RU" dirty="0" smtClean="0">
              <a:latin typeface="Times New Roman" panose="02020603050405020304" pitchFamily="18" charset="0"/>
              <a:cs typeface="Times New Roman" panose="02020603050405020304" pitchFamily="18" charset="0"/>
            </a:endParaRPr>
          </a:p>
          <a:p>
            <a:pPr marL="274638" indent="-155575"/>
            <a:r>
              <a:rPr lang="ru-RU" dirty="0" smtClean="0">
                <a:latin typeface="Times New Roman" panose="02020603050405020304" pitchFamily="18" charset="0"/>
                <a:cs typeface="Times New Roman" panose="02020603050405020304" pitchFamily="18" charset="0"/>
              </a:rPr>
              <a:t>Учились по-разному — кто-то был отличником, а кто-то с трудом одолевал гранит науки. Немало было и сорванцов. Мечтали о будущей взрослой жизни. Хотели стать летчиками, инженерами, юристами, кто-то собирался поступить в театральное училище, а кто-то — в пединститут.</a:t>
            </a:r>
            <a:r>
              <a:rPr lang="ru-RU" dirty="0" smtClean="0"/>
              <a:t/>
            </a:r>
            <a:br>
              <a:rPr lang="ru-RU" dirty="0" smtClean="0"/>
            </a:br>
            <a:r>
              <a:rPr lang="ru-RU" dirty="0" smtClean="0"/>
              <a:t/>
            </a:r>
            <a:br>
              <a:rPr lang="ru-RU" dirty="0" smtClean="0"/>
            </a:br>
            <a:r>
              <a:rPr lang="ru-RU" dirty="0" smtClean="0"/>
              <a:t> </a:t>
            </a:r>
            <a:endParaRPr lang="ru-RU" dirty="0"/>
          </a:p>
        </p:txBody>
      </p:sp>
      <p:sp>
        <p:nvSpPr>
          <p:cNvPr id="4" name="Содержимое 3"/>
          <p:cNvSpPr>
            <a:spLocks noGrp="1"/>
          </p:cNvSpPr>
          <p:nvPr>
            <p:ph sz="half" idx="2"/>
          </p:nvPr>
        </p:nvSpPr>
        <p:spPr>
          <a:xfrm>
            <a:off x="4648200" y="1500174"/>
            <a:ext cx="4495800" cy="5357826"/>
          </a:xfrm>
        </p:spPr>
        <p:txBody>
          <a:bodyPr>
            <a:normAutofit fontScale="62500" lnSpcReduction="20000"/>
          </a:bodyPr>
          <a:lstStyle/>
          <a:p>
            <a:r>
              <a:rPr lang="ru-RU" dirty="0" smtClean="0">
                <a:latin typeface="Times New Roman" panose="02020603050405020304" pitchFamily="18" charset="0"/>
                <a:cs typeface="Times New Roman" panose="02020603050405020304" pitchFamily="18" charset="0"/>
              </a:rPr>
              <a:t>“Молодая гвардия” была такой же многонациональной, как и население этих южных областей СССР. Русские, украинцы , армяне, белорусы, евреи, азербайджанец и молдаванин, готовые в любую минуту прийти друг другу на помощь, боролись с фашистами.</a:t>
            </a:r>
          </a:p>
          <a:p>
            <a:r>
              <a:rPr lang="ru-RU" dirty="0" smtClean="0">
                <a:latin typeface="Times New Roman" panose="02020603050405020304" pitchFamily="18" charset="0"/>
                <a:cs typeface="Times New Roman" panose="02020603050405020304" pitchFamily="18" charset="0"/>
              </a:rPr>
              <a:t>Немцы оккупировали Краснодон 20 июля 1942 года. И почти сразу же в городе появились первые листовки, запылала новая баня, уже готовая под немецкие казармы. Это начал действовать первый молодогвардеец- Сергей Тюленин. </a:t>
            </a:r>
            <a:r>
              <a:rPr lang="ru-RU" dirty="0" smtClean="0"/>
              <a:t/>
            </a:r>
            <a:br>
              <a:rPr lang="ru-RU" dirty="0" smtClean="0"/>
            </a:br>
            <a:r>
              <a:rPr lang="ru-RU" dirty="0" smtClean="0"/>
              <a:t/>
            </a:r>
            <a:br>
              <a:rPr lang="ru-RU" dirty="0" smtClean="0"/>
            </a:br>
            <a:r>
              <a:rPr lang="ru-RU" dirty="0" smtClean="0"/>
              <a:t> </a:t>
            </a:r>
            <a:endParaRPr lang="ru-RU" dirty="0"/>
          </a:p>
        </p:txBody>
      </p:sp>
      <p:pic>
        <p:nvPicPr>
          <p:cNvPr id="5" name="Рисунок 4" descr="Тюленин_Сергей_Гаврилович.jpeg"/>
          <p:cNvPicPr>
            <a:picLocks noChangeAspect="1"/>
          </p:cNvPicPr>
          <p:nvPr/>
        </p:nvPicPr>
        <p:blipFill>
          <a:blip r:embed="rId2"/>
          <a:stretch>
            <a:fillRect/>
          </a:stretch>
        </p:blipFill>
        <p:spPr>
          <a:xfrm>
            <a:off x="7215206" y="4714884"/>
            <a:ext cx="1357322" cy="2041086"/>
          </a:xfrm>
          <a:prstGeom prst="rect">
            <a:avLst/>
          </a:prstGeom>
          <a:ln>
            <a:noFill/>
          </a:ln>
          <a:effectLst>
            <a:outerShdw blurRad="190500" algn="tl" rotWithShape="0">
              <a:srgbClr val="000000">
                <a:alpha val="70000"/>
              </a:srgbClr>
            </a:outerShdw>
          </a:effectLst>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8768" y="152400"/>
            <a:ext cx="576064" cy="8848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22" dur="1000" fill="hold"/>
                                        <p:tgtEl>
                                          <p:spTgt spid="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29"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0" dirty="0" smtClean="0">
                <a:latin typeface="Times New Roman" panose="02020603050405020304" pitchFamily="18" charset="0"/>
                <a:cs typeface="Times New Roman" panose="02020603050405020304" pitchFamily="18" charset="0"/>
              </a:rPr>
              <a:t>Иван </a:t>
            </a:r>
            <a:r>
              <a:rPr lang="ru-RU" b="0" dirty="0" err="1" smtClean="0">
                <a:latin typeface="Times New Roman" panose="02020603050405020304" pitchFamily="18" charset="0"/>
                <a:cs typeface="Times New Roman" panose="02020603050405020304" pitchFamily="18" charset="0"/>
              </a:rPr>
              <a:t>Туркенич</a:t>
            </a:r>
            <a:r>
              <a:rPr lang="ru-RU" b="0" dirty="0" smtClean="0">
                <a:latin typeface="Times New Roman" panose="02020603050405020304" pitchFamily="18" charset="0"/>
                <a:cs typeface="Times New Roman" panose="02020603050405020304" pitchFamily="18" charset="0"/>
              </a:rPr>
              <a:t> — командир «Молодой гвардии»</a:t>
            </a:r>
            <a:endParaRPr lang="ru-RU"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1"/>
          </p:nvPr>
        </p:nvSpPr>
        <p:spPr>
          <a:xfrm>
            <a:off x="179512" y="1484784"/>
            <a:ext cx="5643570" cy="5373216"/>
          </a:xfrm>
        </p:spPr>
        <p:txBody>
          <a:bodyPr>
            <a:normAutofit fontScale="47500" lnSpcReduction="20000"/>
          </a:bodyPr>
          <a:lstStyle/>
          <a:p>
            <a:pPr marL="354013" indent="-234950"/>
            <a:endParaRPr lang="ru-RU" sz="3300" dirty="0" smtClean="0">
              <a:latin typeface="Times New Roman" panose="02020603050405020304" pitchFamily="18" charset="0"/>
              <a:cs typeface="Times New Roman" panose="02020603050405020304" pitchFamily="18" charset="0"/>
            </a:endParaRPr>
          </a:p>
          <a:p>
            <a:pPr marL="354013" indent="-234950"/>
            <a:endParaRPr lang="ru-RU" sz="3300" dirty="0">
              <a:latin typeface="Times New Roman" panose="02020603050405020304" pitchFamily="18" charset="0"/>
              <a:cs typeface="Times New Roman" panose="02020603050405020304" pitchFamily="18" charset="0"/>
            </a:endParaRPr>
          </a:p>
          <a:p>
            <a:pPr marL="354013" indent="-234950"/>
            <a:r>
              <a:rPr lang="ru-RU" sz="3300" dirty="0" smtClean="0">
                <a:latin typeface="Times New Roman" panose="02020603050405020304" pitchFamily="18" charset="0"/>
                <a:cs typeface="Times New Roman" panose="02020603050405020304" pitchFamily="18" charset="0"/>
              </a:rPr>
              <a:t>Летом 1941 года в звании лейтенанта был направлен в распоряжение Уральского военного округа, а затем на курсы командиров миномётных батарей при Военной академии им. Дзержинского. </a:t>
            </a:r>
          </a:p>
          <a:p>
            <a:pPr marL="354013" indent="-234950"/>
            <a:r>
              <a:rPr lang="ru-RU" sz="3300" dirty="0" smtClean="0">
                <a:latin typeface="Times New Roman" panose="02020603050405020304" pitchFamily="18" charset="0"/>
                <a:cs typeface="Times New Roman" panose="02020603050405020304" pitchFamily="18" charset="0"/>
              </a:rPr>
              <a:t>В мае-июле 1942 года находился на фронте, был помощником начальника штаба 614-го истребительного противотанкового артполка. В одном из боёв на среднем Дону попал в плен, но бежал и вернулся в оккупированный Краснодон, где началась борьба с фашистами в рядах «Молодой гвардии». Был избран командиром организации. Ему удалось избежать ареста и перейти линию фронта. Возвратился в Краснодон после освобождения города командиром миномётной батареи 163-го гвардейского стрелкового полка. </a:t>
            </a:r>
          </a:p>
          <a:p>
            <a:pPr marL="354013" indent="-234950"/>
            <a:r>
              <a:rPr lang="ru-RU" sz="3300" dirty="0" smtClean="0">
                <a:latin typeface="Times New Roman" panose="02020603050405020304" pitchFamily="18" charset="0"/>
                <a:cs typeface="Times New Roman" panose="02020603050405020304" pitchFamily="18" charset="0"/>
              </a:rPr>
              <a:t>С мая 1943 года по февраль 1944 года служил в 473-м полку в качестве помощника начальника штаба полка. </a:t>
            </a:r>
          </a:p>
          <a:p>
            <a:pPr marL="354013" indent="-234950"/>
            <a:r>
              <a:rPr lang="ru-RU" sz="3300" dirty="0" smtClean="0">
                <a:latin typeface="Times New Roman" panose="02020603050405020304" pitchFamily="18" charset="0"/>
                <a:cs typeface="Times New Roman" panose="02020603050405020304" pitchFamily="18" charset="0"/>
              </a:rPr>
              <a:t>С февраля 1944 года находился в распоряжении Политотдела 99-й стрелковой Житомирской Краснознамённой дивизии.</a:t>
            </a:r>
          </a:p>
          <a:p>
            <a:pPr marL="354013" indent="-234950"/>
            <a:r>
              <a:rPr lang="ru-RU" sz="3300" dirty="0" smtClean="0">
                <a:latin typeface="Times New Roman" panose="02020603050405020304" pitchFamily="18" charset="0"/>
                <a:cs typeface="Times New Roman" panose="02020603050405020304" pitchFamily="18" charset="0"/>
              </a:rPr>
              <a:t>  13 августа 1944 года во время боев за польский городок Глогув капитан Иван </a:t>
            </a:r>
            <a:r>
              <a:rPr lang="ru-RU" sz="3300" dirty="0" err="1" smtClean="0">
                <a:latin typeface="Times New Roman" panose="02020603050405020304" pitchFamily="18" charset="0"/>
                <a:cs typeface="Times New Roman" panose="02020603050405020304" pitchFamily="18" charset="0"/>
              </a:rPr>
              <a:t>Туркенич</a:t>
            </a:r>
            <a:r>
              <a:rPr lang="ru-RU" sz="3300" dirty="0" smtClean="0">
                <a:latin typeface="Times New Roman" panose="02020603050405020304" pitchFamily="18" charset="0"/>
                <a:cs typeface="Times New Roman" panose="02020603050405020304" pitchFamily="18" charset="0"/>
              </a:rPr>
              <a:t> был смертельно ранен и через сутки скончался. Похоронен в польском городе Жешув на кладбище советских воинов.</a:t>
            </a:r>
          </a:p>
          <a:p>
            <a:endParaRPr lang="ru-RU" dirty="0"/>
          </a:p>
        </p:txBody>
      </p:sp>
      <p:pic>
        <p:nvPicPr>
          <p:cNvPr id="5" name="Содержимое 4" descr="220px-Иван_Туркенич.PNG"/>
          <p:cNvPicPr>
            <a:picLocks noGrp="1" noChangeAspect="1"/>
          </p:cNvPicPr>
          <p:nvPr>
            <p:ph sz="half" idx="2"/>
          </p:nvPr>
        </p:nvPicPr>
        <p:blipFill>
          <a:blip r:embed="rId2"/>
          <a:stretch>
            <a:fillRect/>
          </a:stretch>
        </p:blipFill>
        <p:spPr>
          <a:xfrm>
            <a:off x="6156176" y="1700808"/>
            <a:ext cx="2452712" cy="4771640"/>
          </a:xfr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8768" y="152400"/>
            <a:ext cx="576064" cy="88483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anose="02020603050405020304" pitchFamily="18" charset="0"/>
                <a:cs typeface="Times New Roman" panose="02020603050405020304" pitchFamily="18" charset="0"/>
              </a:rPr>
              <a:t>Имена «Молодой Гвардии»</a:t>
            </a:r>
            <a:endParaRPr lang="ru-RU"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1"/>
          </p:nvPr>
        </p:nvSpPr>
        <p:spPr>
          <a:xfrm>
            <a:off x="0" y="1500174"/>
            <a:ext cx="5000628" cy="5357826"/>
          </a:xfrm>
        </p:spPr>
        <p:txBody>
          <a:bodyPr>
            <a:noAutofit/>
          </a:bodyPr>
          <a:lstStyle/>
          <a:p>
            <a:pPr marL="265113" indent="-146050"/>
            <a:r>
              <a:rPr lang="ru-RU" sz="1600" dirty="0" smtClean="0">
                <a:latin typeface="Times New Roman" panose="02020603050405020304" pitchFamily="18" charset="0"/>
                <a:cs typeface="Times New Roman" panose="02020603050405020304" pitchFamily="18" charset="0"/>
              </a:rPr>
              <a:t>В конце сентября 1942 года молодёжные подпольные группы объединились в «Молодую гвардию», название было предложено Сергеем </a:t>
            </a:r>
            <a:r>
              <a:rPr lang="ru-RU" sz="1600" dirty="0" err="1" smtClean="0">
                <a:latin typeface="Times New Roman" panose="02020603050405020304" pitchFamily="18" charset="0"/>
                <a:cs typeface="Times New Roman" panose="02020603050405020304" pitchFamily="18" charset="0"/>
              </a:rPr>
              <a:t>Тюлениным</a:t>
            </a:r>
            <a:r>
              <a:rPr lang="ru-RU" sz="1600" dirty="0" smtClean="0">
                <a:latin typeface="Times New Roman" panose="02020603050405020304" pitchFamily="18" charset="0"/>
                <a:cs typeface="Times New Roman" panose="02020603050405020304" pitchFamily="18" charset="0"/>
              </a:rPr>
              <a:t>. Командиром организации стал Иван </a:t>
            </a:r>
            <a:r>
              <a:rPr lang="ru-RU" sz="1600" dirty="0" err="1" smtClean="0">
                <a:latin typeface="Times New Roman" panose="02020603050405020304" pitchFamily="18" charset="0"/>
                <a:cs typeface="Times New Roman" panose="02020603050405020304" pitchFamily="18" charset="0"/>
              </a:rPr>
              <a:t>Туркенич</a:t>
            </a:r>
            <a:r>
              <a:rPr lang="ru-RU" sz="1600" dirty="0" smtClean="0">
                <a:latin typeface="Times New Roman" panose="02020603050405020304" pitchFamily="18" charset="0"/>
                <a:cs typeface="Times New Roman" panose="02020603050405020304" pitchFamily="18" charset="0"/>
              </a:rPr>
              <a:t>. Кто же был комиссаром «Молодой гвардии», до сих пор неизвестно. Даже сами члены организации, которым удалось выжить, меняли свои показания, указывая то на Олега Кошевого, то на Виктора </a:t>
            </a:r>
            <a:r>
              <a:rPr lang="ru-RU" sz="1600" dirty="0" err="1" smtClean="0">
                <a:latin typeface="Times New Roman" panose="02020603050405020304" pitchFamily="18" charset="0"/>
                <a:cs typeface="Times New Roman" panose="02020603050405020304" pitchFamily="18" charset="0"/>
              </a:rPr>
              <a:t>Третьякевича</a:t>
            </a:r>
            <a:r>
              <a:rPr lang="ru-RU" sz="1600" dirty="0" smtClean="0">
                <a:latin typeface="Times New Roman" panose="02020603050405020304" pitchFamily="18" charset="0"/>
                <a:cs typeface="Times New Roman" panose="02020603050405020304" pitchFamily="18" charset="0"/>
              </a:rPr>
              <a:t>. Членами штаба были Георгий </a:t>
            </a:r>
            <a:r>
              <a:rPr lang="ru-RU" sz="1600" dirty="0" err="1" smtClean="0">
                <a:latin typeface="Times New Roman" panose="02020603050405020304" pitchFamily="18" charset="0"/>
                <a:cs typeface="Times New Roman" panose="02020603050405020304" pitchFamily="18" charset="0"/>
              </a:rPr>
              <a:t>Арутюнянц</a:t>
            </a:r>
            <a:r>
              <a:rPr lang="ru-RU" sz="1600" dirty="0" smtClean="0">
                <a:latin typeface="Times New Roman" panose="02020603050405020304" pitchFamily="18" charset="0"/>
                <a:cs typeface="Times New Roman" panose="02020603050405020304" pitchFamily="18" charset="0"/>
              </a:rPr>
              <a:t> — ответственный за информацию, Иван Земнухов — начальник штаба, Олег Кошевой — ответственный за безопасность, Василий Левашов — командир центральной группы, Сергей Тюленин — командир самой боевой группы. Позже в штаб были введены Ульяна Громова и Любовь Шевцова. Подавляющее большинство молодогвардейцев были комсомольцами, временные комсомольские удостоверения печатались в типографии организации вместе с листовками.</a:t>
            </a:r>
            <a:endParaRPr lang="ru-RU" sz="1600" dirty="0">
              <a:latin typeface="Times New Roman" panose="02020603050405020304" pitchFamily="18" charset="0"/>
              <a:cs typeface="Times New Roman" panose="02020603050405020304" pitchFamily="18" charset="0"/>
            </a:endParaRPr>
          </a:p>
        </p:txBody>
      </p:sp>
      <p:pic>
        <p:nvPicPr>
          <p:cNvPr id="5" name="Содержимое 4" descr="Тюленин_Сергей_Гаврилович.jpeg"/>
          <p:cNvPicPr>
            <a:picLocks noGrp="1" noChangeAspect="1"/>
          </p:cNvPicPr>
          <p:nvPr>
            <p:ph sz="half" idx="2"/>
          </p:nvPr>
        </p:nvPicPr>
        <p:blipFill>
          <a:blip r:embed="rId2"/>
          <a:stretch>
            <a:fillRect/>
          </a:stretch>
        </p:blipFill>
        <p:spPr>
          <a:xfrm>
            <a:off x="5905187" y="1574421"/>
            <a:ext cx="1266825" cy="1905000"/>
          </a:xfrm>
        </p:spPr>
      </p:pic>
      <p:pic>
        <p:nvPicPr>
          <p:cNvPr id="6" name="Рисунок 5" descr="Олег_Кошевой.jpg"/>
          <p:cNvPicPr>
            <a:picLocks noChangeAspect="1"/>
          </p:cNvPicPr>
          <p:nvPr/>
        </p:nvPicPr>
        <p:blipFill>
          <a:blip r:embed="rId3"/>
          <a:stretch>
            <a:fillRect/>
          </a:stretch>
        </p:blipFill>
        <p:spPr>
          <a:xfrm>
            <a:off x="7574789" y="1607102"/>
            <a:ext cx="1566849" cy="2289340"/>
          </a:xfrm>
          <a:prstGeom prst="rect">
            <a:avLst/>
          </a:prstGeom>
        </p:spPr>
      </p:pic>
      <p:pic>
        <p:nvPicPr>
          <p:cNvPr id="7" name="Рисунок 6" descr="Виктор_Третьякевич.jpg"/>
          <p:cNvPicPr>
            <a:picLocks noChangeAspect="1"/>
          </p:cNvPicPr>
          <p:nvPr/>
        </p:nvPicPr>
        <p:blipFill>
          <a:blip r:embed="rId4"/>
          <a:stretch>
            <a:fillRect/>
          </a:stretch>
        </p:blipFill>
        <p:spPr>
          <a:xfrm>
            <a:off x="5072066" y="3214686"/>
            <a:ext cx="1371600" cy="1762125"/>
          </a:xfrm>
          <a:prstGeom prst="rect">
            <a:avLst/>
          </a:prstGeom>
        </p:spPr>
      </p:pic>
      <p:pic>
        <p:nvPicPr>
          <p:cNvPr id="8" name="Рисунок 7" descr="200px-Георгий_Арутюнянц.jpg"/>
          <p:cNvPicPr>
            <a:picLocks noChangeAspect="1"/>
          </p:cNvPicPr>
          <p:nvPr/>
        </p:nvPicPr>
        <p:blipFill>
          <a:blip r:embed="rId5"/>
          <a:stretch>
            <a:fillRect/>
          </a:stretch>
        </p:blipFill>
        <p:spPr>
          <a:xfrm>
            <a:off x="6500826" y="3214686"/>
            <a:ext cx="1571636" cy="2404603"/>
          </a:xfrm>
          <a:prstGeom prst="rect">
            <a:avLst/>
          </a:prstGeom>
        </p:spPr>
      </p:pic>
      <p:pic>
        <p:nvPicPr>
          <p:cNvPr id="9" name="Рисунок 8" descr="Иван_Земнухов.jpg"/>
          <p:cNvPicPr>
            <a:picLocks noChangeAspect="1"/>
          </p:cNvPicPr>
          <p:nvPr/>
        </p:nvPicPr>
        <p:blipFill>
          <a:blip r:embed="rId6"/>
          <a:stretch>
            <a:fillRect/>
          </a:stretch>
        </p:blipFill>
        <p:spPr>
          <a:xfrm>
            <a:off x="8067675" y="3429000"/>
            <a:ext cx="1076325" cy="1581150"/>
          </a:xfrm>
          <a:prstGeom prst="rect">
            <a:avLst/>
          </a:prstGeom>
        </p:spPr>
      </p:pic>
      <p:pic>
        <p:nvPicPr>
          <p:cNvPr id="10" name="Рисунок 9" descr="Василий_Левашов.jpg"/>
          <p:cNvPicPr>
            <a:picLocks noChangeAspect="1"/>
          </p:cNvPicPr>
          <p:nvPr/>
        </p:nvPicPr>
        <p:blipFill>
          <a:blip r:embed="rId7"/>
          <a:stretch>
            <a:fillRect/>
          </a:stretch>
        </p:blipFill>
        <p:spPr>
          <a:xfrm>
            <a:off x="4929190" y="4714884"/>
            <a:ext cx="1266825" cy="1905000"/>
          </a:xfrm>
          <a:prstGeom prst="rect">
            <a:avLst/>
          </a:prstGeom>
        </p:spPr>
      </p:pic>
      <p:pic>
        <p:nvPicPr>
          <p:cNvPr id="11" name="Рисунок 10" descr="Ульяна_Громова.jpg"/>
          <p:cNvPicPr>
            <a:picLocks noChangeAspect="1"/>
          </p:cNvPicPr>
          <p:nvPr/>
        </p:nvPicPr>
        <p:blipFill>
          <a:blip r:embed="rId8"/>
          <a:srcRect l="12500" t="4465" r="8750" b="15178"/>
          <a:stretch>
            <a:fillRect/>
          </a:stretch>
        </p:blipFill>
        <p:spPr>
          <a:xfrm>
            <a:off x="6215074" y="4714860"/>
            <a:ext cx="1500198" cy="214314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2" name="Рисунок 11" descr="Любовь_Шевцова.jpg"/>
          <p:cNvPicPr>
            <a:picLocks noChangeAspect="1"/>
          </p:cNvPicPr>
          <p:nvPr/>
        </p:nvPicPr>
        <p:blipFill>
          <a:blip r:embed="rId9"/>
          <a:stretch>
            <a:fillRect/>
          </a:stretch>
        </p:blipFill>
        <p:spPr>
          <a:xfrm>
            <a:off x="7786710" y="5072074"/>
            <a:ext cx="1200150" cy="1628775"/>
          </a:xfrm>
          <a:prstGeom prst="rect">
            <a:avLst/>
          </a:prstGeom>
        </p:spPr>
      </p:pic>
      <p:pic>
        <p:nvPicPr>
          <p:cNvPr id="13" name="Рисунок 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358213" y="216593"/>
            <a:ext cx="576064" cy="8848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ppt_x</p:attrName>
                                        </p:attrNameLst>
                                      </p:cBhvr>
                                      <p:tavLst>
                                        <p:tav tm="0">
                                          <p:val>
                                            <p:strVal val="#ppt_x-.2"/>
                                          </p:val>
                                        </p:tav>
                                        <p:tav tm="100000">
                                          <p:val>
                                            <p:strVal val="#ppt_x"/>
                                          </p:val>
                                        </p:tav>
                                      </p:tavLst>
                                    </p:anim>
                                    <p:anim calcmode="lin" valueType="num">
                                      <p:cBhvr>
                                        <p:cTn id="15"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ppt_x</p:attrName>
                                        </p:attrNameLst>
                                      </p:cBhvr>
                                      <p:tavLst>
                                        <p:tav tm="0">
                                          <p:val>
                                            <p:strVal val="#ppt_x-.2"/>
                                          </p:val>
                                        </p:tav>
                                        <p:tav tm="100000">
                                          <p:val>
                                            <p:strVal val="#ppt_x"/>
                                          </p:val>
                                        </p:tav>
                                      </p:tavLst>
                                    </p:anim>
                                    <p:anim calcmode="lin" valueType="num">
                                      <p:cBhvr>
                                        <p:cTn id="22"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3" dur="1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1000" fill="hold"/>
                                        <p:tgtEl>
                                          <p:spTgt spid="8"/>
                                        </p:tgtEl>
                                        <p:attrNameLst>
                                          <p:attrName>ppt_x</p:attrName>
                                        </p:attrNameLst>
                                      </p:cBhvr>
                                      <p:tavLst>
                                        <p:tav tm="0">
                                          <p:val>
                                            <p:strVal val="#ppt_x-.2"/>
                                          </p:val>
                                        </p:tav>
                                        <p:tav tm="100000">
                                          <p:val>
                                            <p:strVal val="#ppt_x"/>
                                          </p:val>
                                        </p:tav>
                                      </p:tavLst>
                                    </p:anim>
                                    <p:anim calcmode="lin" valueType="num">
                                      <p:cBhvr>
                                        <p:cTn id="29"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0" dur="1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ppt_x</p:attrName>
                                        </p:attrNameLst>
                                      </p:cBhvr>
                                      <p:tavLst>
                                        <p:tav tm="0">
                                          <p:val>
                                            <p:strVal val="#ppt_x-.2"/>
                                          </p:val>
                                        </p:tav>
                                        <p:tav tm="100000">
                                          <p:val>
                                            <p:strVal val="#ppt_x"/>
                                          </p:val>
                                        </p:tav>
                                      </p:tavLst>
                                    </p:anim>
                                    <p:anim calcmode="lin" valueType="num">
                                      <p:cBhvr>
                                        <p:cTn id="36"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7" dur="1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1000" fill="hold"/>
                                        <p:tgtEl>
                                          <p:spTgt spid="10"/>
                                        </p:tgtEl>
                                        <p:attrNameLst>
                                          <p:attrName>ppt_x</p:attrName>
                                        </p:attrNameLst>
                                      </p:cBhvr>
                                      <p:tavLst>
                                        <p:tav tm="0">
                                          <p:val>
                                            <p:strVal val="#ppt_x-.2"/>
                                          </p:val>
                                        </p:tav>
                                        <p:tav tm="100000">
                                          <p:val>
                                            <p:strVal val="#ppt_x"/>
                                          </p:val>
                                        </p:tav>
                                      </p:tavLst>
                                    </p:anim>
                                    <p:anim calcmode="lin" valueType="num">
                                      <p:cBhvr>
                                        <p:cTn id="4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1000" fill="hold"/>
                                        <p:tgtEl>
                                          <p:spTgt spid="11"/>
                                        </p:tgtEl>
                                        <p:attrNameLst>
                                          <p:attrName>ppt_x</p:attrName>
                                        </p:attrNameLst>
                                      </p:cBhvr>
                                      <p:tavLst>
                                        <p:tav tm="0">
                                          <p:val>
                                            <p:strVal val="#ppt_x-.2"/>
                                          </p:val>
                                        </p:tav>
                                        <p:tav tm="100000">
                                          <p:val>
                                            <p:strVal val="#ppt_x"/>
                                          </p:val>
                                        </p:tav>
                                      </p:tavLst>
                                    </p:anim>
                                    <p:anim calcmode="lin" valueType="num">
                                      <p:cBhvr>
                                        <p:cTn id="5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51" dur="10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nodeType="click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1000" fill="hold"/>
                                        <p:tgtEl>
                                          <p:spTgt spid="12"/>
                                        </p:tgtEl>
                                        <p:attrNameLst>
                                          <p:attrName>ppt_x</p:attrName>
                                        </p:attrNameLst>
                                      </p:cBhvr>
                                      <p:tavLst>
                                        <p:tav tm="0">
                                          <p:val>
                                            <p:strVal val="#ppt_x-.2"/>
                                          </p:val>
                                        </p:tav>
                                        <p:tav tm="100000">
                                          <p:val>
                                            <p:strVal val="#ppt_x"/>
                                          </p:val>
                                        </p:tav>
                                      </p:tavLst>
                                    </p:anim>
                                    <p:anim calcmode="lin" valueType="num">
                                      <p:cBhvr>
                                        <p:cTn id="57"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5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anose="02020603050405020304" pitchFamily="18" charset="0"/>
                <a:cs typeface="Times New Roman" panose="02020603050405020304" pitchFamily="18" charset="0"/>
              </a:rPr>
              <a:t>Деятельность «Молодой гвардии»</a:t>
            </a:r>
            <a:endParaRPr lang="ru-RU"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1"/>
          </p:nvPr>
        </p:nvSpPr>
        <p:spPr>
          <a:xfrm>
            <a:off x="0" y="1500174"/>
            <a:ext cx="4495800" cy="5357826"/>
          </a:xfrm>
        </p:spPr>
        <p:txBody>
          <a:bodyPr>
            <a:normAutofit fontScale="70000" lnSpcReduction="20000"/>
          </a:bodyPr>
          <a:lstStyle/>
          <a:p>
            <a:r>
              <a:rPr lang="ru-RU" dirty="0" smtClean="0">
                <a:latin typeface="Times New Roman" panose="02020603050405020304" pitchFamily="18" charset="0"/>
                <a:cs typeface="Times New Roman" panose="02020603050405020304" pitchFamily="18" charset="0"/>
              </a:rPr>
              <a:t>«Молодая гвардия» выпустила и распространила более 5 000 листовок, её члены участвовали наряду с подпольщиками-коммунистами в проведении диверсий в электромеханических мастерских, устроили поджог здания биржи труда, где хранились списки людей, предназначенных к вывозу в Германию, тем самым около 2000 человек были спасены от угона в Германию. Молодогвардейцы готовились устроить вооружённое восстание в Краснодоне, чтобы разбить немецкий гарнизон и присоединиться к наступающим частям Советской армии. Однако незадолго до планируемого восстания организация была раскрыта.</a:t>
            </a:r>
            <a:endParaRPr lang="ru-RU" dirty="0">
              <a:latin typeface="Times New Roman" panose="02020603050405020304" pitchFamily="18" charset="0"/>
              <a:cs typeface="Times New Roman" panose="02020603050405020304" pitchFamily="18" charset="0"/>
            </a:endParaRPr>
          </a:p>
        </p:txBody>
      </p:sp>
      <p:pic>
        <p:nvPicPr>
          <p:cNvPr id="5" name="Содержимое 4" descr="1944_CPA_887.jpg"/>
          <p:cNvPicPr>
            <a:picLocks noGrp="1" noChangeAspect="1"/>
          </p:cNvPicPr>
          <p:nvPr>
            <p:ph sz="half" idx="2"/>
          </p:nvPr>
        </p:nvPicPr>
        <p:blipFill>
          <a:blip r:embed="rId2"/>
          <a:stretch>
            <a:fillRect/>
          </a:stretch>
        </p:blipFill>
        <p:spPr>
          <a:xfrm>
            <a:off x="4505089" y="2214554"/>
            <a:ext cx="4638911" cy="3247237"/>
          </a:xfr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8768" y="152400"/>
            <a:ext cx="576064" cy="88483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latin typeface="Times New Roman" panose="02020603050405020304" pitchFamily="18" charset="0"/>
                <a:cs typeface="Times New Roman" panose="02020603050405020304" pitchFamily="18" charset="0"/>
              </a:rPr>
              <a:t>Героическая смерть подпольщиков</a:t>
            </a:r>
            <a:endParaRPr lang="ru-RU" dirty="0">
              <a:latin typeface="Times New Roman" panose="02020603050405020304" pitchFamily="18" charset="0"/>
              <a:cs typeface="Times New Roman" panose="02020603050405020304" pitchFamily="18" charset="0"/>
            </a:endParaRPr>
          </a:p>
        </p:txBody>
      </p:sp>
      <p:pic>
        <p:nvPicPr>
          <p:cNvPr id="5" name="Содержимое 4" descr="800px-Pamyatnik_Geroyam_Krasnodona_3.jpg"/>
          <p:cNvPicPr>
            <a:picLocks noGrp="1" noChangeAspect="1"/>
          </p:cNvPicPr>
          <p:nvPr>
            <p:ph sz="half" idx="1"/>
          </p:nvPr>
        </p:nvPicPr>
        <p:blipFill>
          <a:blip r:embed="rId2"/>
          <a:stretch>
            <a:fillRect/>
          </a:stretch>
        </p:blipFill>
        <p:spPr>
          <a:xfrm>
            <a:off x="357158" y="2071678"/>
            <a:ext cx="4095779" cy="3071834"/>
          </a:xfrm>
        </p:spPr>
      </p:pic>
      <p:sp>
        <p:nvSpPr>
          <p:cNvPr id="4" name="Содержимое 3"/>
          <p:cNvSpPr>
            <a:spLocks noGrp="1"/>
          </p:cNvSpPr>
          <p:nvPr>
            <p:ph sz="half" idx="2"/>
          </p:nvPr>
        </p:nvSpPr>
        <p:spPr>
          <a:xfrm>
            <a:off x="4500562" y="1428736"/>
            <a:ext cx="4429156" cy="5429264"/>
          </a:xfrm>
        </p:spPr>
        <p:txBody>
          <a:bodyPr>
            <a:normAutofit fontScale="55000" lnSpcReduction="20000"/>
          </a:bodyPr>
          <a:lstStyle/>
          <a:p>
            <a:pPr marL="274638" indent="-155575">
              <a:tabLst>
                <a:tab pos="274638" algn="l"/>
              </a:tabLst>
            </a:pPr>
            <a:r>
              <a:rPr lang="ru-RU" sz="3600" dirty="0" smtClean="0">
                <a:latin typeface="Times New Roman" panose="02020603050405020304" pitchFamily="18" charset="0"/>
                <a:cs typeface="Times New Roman" panose="02020603050405020304" pitchFamily="18" charset="0"/>
              </a:rPr>
              <a:t>15, 16 и 31 января 1943 года оккупанты частью живыми, частью расстрелянными сбросили в шурф шахты № 5- 71 человек, среди которых были как молодогвардейцы, так и члены подпольной партийной организации. </a:t>
            </a:r>
          </a:p>
          <a:p>
            <a:pPr marL="274638" indent="-155575">
              <a:tabLst>
                <a:tab pos="274638" algn="l"/>
              </a:tabLst>
            </a:pPr>
            <a:r>
              <a:rPr lang="ru-RU" sz="3600" dirty="0" smtClean="0">
                <a:latin typeface="Times New Roman" panose="02020603050405020304" pitchFamily="18" charset="0"/>
                <a:cs typeface="Times New Roman" panose="02020603050405020304" pitchFamily="18" charset="0"/>
              </a:rPr>
              <a:t>9 февраля в городе Ровеньки в Гремучем лесу были расстреляны Олег Кошевой, Любовь Шевцова, Семён Остапенко, Дмитрий Огурцов, Виктор Субботин. Ещё 4 человека были расстреляны в других районах. Всех молодогвардейцев перед смертью подвергали пыткам и истязаниям.</a:t>
            </a:r>
          </a:p>
          <a:p>
            <a:pPr marL="274638" indent="-155575"/>
            <a:r>
              <a:rPr lang="ru-RU" sz="3600" dirty="0" smtClean="0">
                <a:latin typeface="Times New Roman" panose="02020603050405020304" pitchFamily="18" charset="0"/>
                <a:cs typeface="Times New Roman" panose="02020603050405020304" pitchFamily="18" charset="0"/>
              </a:rPr>
              <a:t>14 февраля 1943 года город Краснодон был освобождён Красной Армией.</a:t>
            </a:r>
          </a:p>
          <a:p>
            <a:endParaRPr lang="ru-RU" dirty="0"/>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52582" y="152400"/>
            <a:ext cx="576064" cy="88483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anose="02020603050405020304" pitchFamily="18" charset="0"/>
                <a:cs typeface="Times New Roman" panose="02020603050405020304" pitchFamily="18" charset="0"/>
              </a:rPr>
              <a:t>Бессмертие подвига</a:t>
            </a:r>
            <a:endParaRPr lang="ru-RU"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1"/>
          </p:nvPr>
        </p:nvSpPr>
        <p:spPr>
          <a:xfrm>
            <a:off x="0" y="1428736"/>
            <a:ext cx="5000628" cy="5429264"/>
          </a:xfrm>
        </p:spPr>
        <p:txBody>
          <a:bodyPr>
            <a:normAutofit fontScale="47500" lnSpcReduction="20000"/>
          </a:bodyPr>
          <a:lstStyle/>
          <a:p>
            <a:pPr marL="274638" indent="-155575"/>
            <a:r>
              <a:rPr lang="ru-RU" sz="3800" dirty="0">
                <a:latin typeface="Times New Roman" panose="02020603050405020304" pitchFamily="18" charset="0"/>
                <a:cs typeface="Times New Roman" panose="02020603050405020304" pitchFamily="18" charset="0"/>
              </a:rPr>
              <a:t>И</a:t>
            </a:r>
            <a:r>
              <a:rPr lang="ru-RU" sz="3800" dirty="0" smtClean="0">
                <a:latin typeface="Times New Roman" panose="02020603050405020304" pitchFamily="18" charset="0"/>
                <a:cs typeface="Times New Roman" panose="02020603050405020304" pitchFamily="18" charset="0"/>
              </a:rPr>
              <a:t>менно так, у заброшенной шахты расстались с жизнью большинство членов подпольной комсомольской организации “Молодая гвардия”, боровшейся в 1942 году против фашистов в небольшом украинском городке Краснодоне. Она оказалась первой молодежной подпольной организацией, о которой удалось собрать довольно подробные сведения. Молодогвардейцев тогда называли героями (они и были героями), отдавшими свои жизни за Родину.</a:t>
            </a:r>
          </a:p>
          <a:p>
            <a:pPr marL="274638" indent="-155575"/>
            <a:r>
              <a:rPr lang="ru-RU" sz="3800" dirty="0" smtClean="0">
                <a:latin typeface="Times New Roman" panose="02020603050405020304" pitchFamily="18" charset="0"/>
                <a:cs typeface="Times New Roman" panose="02020603050405020304" pitchFamily="18" charset="0"/>
              </a:rPr>
              <a:t>Одноименный роман Александра Фадеева «Молодая гвардия» изучали в школах, на просмотре кинофильма Сергея Герасимова люди не могли сдержать слез, именами молодогвардейцев называли теплоходы, улицы, сотни учебных заведений и пионерских отрядов. По всей стране (и даже за границей) было создано более трехсот музеев “Молодой гвардии”, а </a:t>
            </a:r>
            <a:r>
              <a:rPr lang="ru-RU" sz="3800" dirty="0" err="1" smtClean="0">
                <a:latin typeface="Times New Roman" panose="02020603050405020304" pitchFamily="18" charset="0"/>
                <a:cs typeface="Times New Roman" panose="02020603050405020304" pitchFamily="18" charset="0"/>
              </a:rPr>
              <a:t>Краснодонский</a:t>
            </a:r>
            <a:r>
              <a:rPr lang="ru-RU" sz="3800" dirty="0" smtClean="0">
                <a:latin typeface="Times New Roman" panose="02020603050405020304" pitchFamily="18" charset="0"/>
                <a:cs typeface="Times New Roman" panose="02020603050405020304" pitchFamily="18" charset="0"/>
              </a:rPr>
              <a:t> музей посетили около 11 миллионов человек.</a:t>
            </a:r>
            <a:r>
              <a:rPr lang="ru-RU" sz="3800" dirty="0" smtClean="0"/>
              <a:t/>
            </a:r>
            <a:br>
              <a:rPr lang="ru-RU" sz="3800" dirty="0" smtClean="0"/>
            </a:br>
            <a:r>
              <a:rPr lang="ru-RU" dirty="0" smtClean="0"/>
              <a:t/>
            </a:r>
            <a:br>
              <a:rPr lang="ru-RU" dirty="0" smtClean="0"/>
            </a:br>
            <a:r>
              <a:rPr lang="ru-RU" dirty="0" smtClean="0"/>
              <a:t> </a:t>
            </a:r>
            <a:endParaRPr lang="ru-RU" dirty="0"/>
          </a:p>
        </p:txBody>
      </p:sp>
      <p:pic>
        <p:nvPicPr>
          <p:cNvPr id="5" name="Содержимое 4" descr="Кадр_из_фильма_Молодая_гвардия.jpg"/>
          <p:cNvPicPr>
            <a:picLocks noGrp="1" noChangeAspect="1"/>
          </p:cNvPicPr>
          <p:nvPr>
            <p:ph sz="half" idx="2"/>
          </p:nvPr>
        </p:nvPicPr>
        <p:blipFill>
          <a:blip r:embed="rId2"/>
          <a:stretch>
            <a:fillRect/>
          </a:stretch>
        </p:blipFill>
        <p:spPr>
          <a:xfrm>
            <a:off x="5102242" y="4005248"/>
            <a:ext cx="3797300" cy="2768600"/>
          </a:xfrm>
        </p:spPr>
      </p:pic>
      <p:pic>
        <p:nvPicPr>
          <p:cNvPr id="6" name="Рисунок 5" descr="200px-Молод.jpg"/>
          <p:cNvPicPr>
            <a:picLocks noChangeAspect="1"/>
          </p:cNvPicPr>
          <p:nvPr/>
        </p:nvPicPr>
        <p:blipFill>
          <a:blip r:embed="rId3"/>
          <a:stretch>
            <a:fillRect/>
          </a:stretch>
        </p:blipFill>
        <p:spPr>
          <a:xfrm>
            <a:off x="5429256" y="1584923"/>
            <a:ext cx="2898930" cy="2348133"/>
          </a:xfrm>
          <a:prstGeom prst="rect">
            <a:avLst/>
          </a:prstGeom>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98768" y="166942"/>
            <a:ext cx="576064" cy="88483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326</TotalTime>
  <Words>843</Words>
  <Application>Microsoft Office PowerPoint</Application>
  <PresentationFormat>Экран (4:3)</PresentationFormat>
  <Paragraphs>50</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Corbel</vt:lpstr>
      <vt:lpstr>Times New Roman</vt:lpstr>
      <vt:lpstr>Wingdings</vt:lpstr>
      <vt:lpstr>Wingdings 2</vt:lpstr>
      <vt:lpstr>Wingdings 3</vt:lpstr>
      <vt:lpstr>Модульная</vt:lpstr>
      <vt:lpstr>Герои «Молодой Гвардии»</vt:lpstr>
      <vt:lpstr>Презентация PowerPoint</vt:lpstr>
      <vt:lpstr>История создания организации</vt:lpstr>
      <vt:lpstr>Кто они – молодогвардейцы?</vt:lpstr>
      <vt:lpstr>Иван Туркенич — командир «Молодой гвардии»</vt:lpstr>
      <vt:lpstr>Имена «Молодой Гвардии»</vt:lpstr>
      <vt:lpstr>Деятельность «Молодой гвардии»</vt:lpstr>
      <vt:lpstr>Героическая смерть подпольщиков</vt:lpstr>
      <vt:lpstr>Бессмертие подвига</vt:lpstr>
      <vt:lpstr>Расправы в Краснодоне удалось избежать двенадцати молодогвардейцам. Лишь восемь членов «Молодой гвардии» пережили Великую Отечественную войну. </vt:lpstr>
      <vt:lpstr>Страшные пытки молодогвардейцев</vt:lpstr>
      <vt:lpstr>Награждённые </vt:lpstr>
      <vt:lpstr>О подвигах героев в литературе и кино</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Герои «Молодой Гвардии»</dc:title>
  <dc:creator>Наталья</dc:creator>
  <cp:lastModifiedBy>Устинов ДН</cp:lastModifiedBy>
  <cp:revision>26</cp:revision>
  <dcterms:created xsi:type="dcterms:W3CDTF">2015-05-04T06:39:05Z</dcterms:created>
  <dcterms:modified xsi:type="dcterms:W3CDTF">2023-01-16T14:42:21Z</dcterms:modified>
</cp:coreProperties>
</file>